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56" r:id="rId3"/>
    <p:sldId id="272" r:id="rId4"/>
    <p:sldId id="264" r:id="rId5"/>
    <p:sldId id="269" r:id="rId6"/>
    <p:sldId id="257" r:id="rId7"/>
    <p:sldId id="260" r:id="rId8"/>
    <p:sldId id="275" r:id="rId9"/>
    <p:sldId id="276" r:id="rId10"/>
    <p:sldId id="277" r:id="rId11"/>
    <p:sldId id="273" r:id="rId12"/>
    <p:sldId id="281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014"/>
    <a:srgbClr val="39A0D3"/>
    <a:srgbClr val="F79B4F"/>
    <a:srgbClr val="A7D15B"/>
    <a:srgbClr val="DEDAC0"/>
    <a:srgbClr val="EEECDE"/>
    <a:srgbClr val="E9E7D7"/>
    <a:srgbClr val="F0EFE4"/>
    <a:srgbClr val="F6F5EE"/>
    <a:srgbClr val="EDE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>
      <p:cViewPr varScale="1">
        <p:scale>
          <a:sx n="91" d="100"/>
          <a:sy n="91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92F46-81D1-4DB9-BE5D-6EF312768B64}" type="datetimeFigureOut">
              <a:rPr lang="it-IT" smtClean="0"/>
              <a:pPr/>
              <a:t>02/10/19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1C8C9-24BD-419B-9B33-F99F4764D58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92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1259632" y="1052736"/>
            <a:ext cx="7884368" cy="936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Artboard 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638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756000" y="1152000"/>
            <a:ext cx="838842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1124745"/>
            <a:ext cx="7884368" cy="936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 baseline="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Font typeface="Arial" pitchFamily="34" charset="0"/>
        <a:buNone/>
        <a:defRPr sz="3200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-285750" algn="l" defTabSz="914400" rtl="0" eaLnBrk="1" latinLnBrk="0" hangingPunct="1">
        <a:spcBef>
          <a:spcPts val="0"/>
        </a:spcBef>
        <a:buFont typeface="Arial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hyperlink" Target="https://www.gartner.com/smarterwithgartner/top-10-technologies-driving-the-digital-workplac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Artboard 2.jp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96137" y="1700808"/>
            <a:ext cx="3347864" cy="4756693"/>
          </a:xfrm>
          <a:prstGeom prst="rect">
            <a:avLst/>
          </a:prstGeom>
        </p:spPr>
      </p:pic>
      <p:sp>
        <p:nvSpPr>
          <p:cNvPr id="8" name="Right Triangle 7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it-IT" dirty="0" err="1" smtClean="0"/>
              <a:t>GeDI</a:t>
            </a:r>
            <a:endParaRPr lang="en-US" dirty="0" smtClean="0"/>
          </a:p>
        </p:txBody>
      </p:sp>
      <p:pic>
        <p:nvPicPr>
          <p:cNvPr id="36" name="Picture 35" descr="Chatbot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844824"/>
            <a:ext cx="2678341" cy="4797152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7" name="TextBox 46"/>
          <p:cNvSpPr txBox="1"/>
          <p:nvPr/>
        </p:nvSpPr>
        <p:spPr>
          <a:xfrm>
            <a:off x="4355976" y="1888909"/>
            <a:ext cx="468052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it-IT" sz="4000" i="1" dirty="0" smtClean="0"/>
              <a:t>Ciao</a:t>
            </a:r>
            <a:r>
              <a:rPr lang="it-IT" sz="4000" i="1" dirty="0"/>
              <a:t>, sono l'assistente virtuale dell'Università di Genova. Dimmi per quale argomento ti serve </a:t>
            </a:r>
            <a:r>
              <a:rPr lang="it-IT" sz="4000" i="1" dirty="0" smtClean="0"/>
              <a:t>aiuto:</a:t>
            </a:r>
          </a:p>
          <a:p>
            <a:pPr>
              <a:lnSpc>
                <a:spcPts val="3000"/>
              </a:lnSpc>
            </a:pPr>
            <a:endParaRPr lang="it-IT" sz="4000" i="1" dirty="0" smtClean="0"/>
          </a:p>
          <a:p>
            <a:pPr>
              <a:lnSpc>
                <a:spcPts val="3000"/>
              </a:lnSpc>
            </a:pPr>
            <a:r>
              <a:rPr lang="it-IT" sz="3200" i="1" dirty="0" smtClean="0">
                <a:solidFill>
                  <a:srgbClr val="FF0000"/>
                </a:solidFill>
              </a:rPr>
              <a:t>Per sapere che cosa è una Chat Bot!</a:t>
            </a:r>
          </a:p>
          <a:p>
            <a:pPr>
              <a:lnSpc>
                <a:spcPts val="3000"/>
              </a:lnSpc>
            </a:pPr>
            <a:endParaRPr lang="it-IT" sz="3200" i="1" dirty="0" smtClean="0">
              <a:solidFill>
                <a:srgbClr val="FF0000"/>
              </a:solidFill>
            </a:endParaRPr>
          </a:p>
          <a:p>
            <a:pPr>
              <a:lnSpc>
                <a:spcPts val="3000"/>
              </a:lnSpc>
            </a:pPr>
            <a:r>
              <a:rPr lang="it-IT" sz="3200" i="1" dirty="0" smtClean="0">
                <a:solidFill>
                  <a:srgbClr val="FF0000"/>
                </a:solidFill>
              </a:rPr>
              <a:t>Per sapere se ti serve nel rapporto con i tuoi utenti e nella tua organizzazione!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95536" y="980728"/>
            <a:ext cx="792088" cy="792088"/>
          </a:xfrm>
          <a:prstGeom prst="rect">
            <a:avLst/>
          </a:prstGeom>
          <a:solidFill>
            <a:srgbClr val="39A0D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51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649" y="2224764"/>
            <a:ext cx="43498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b="1" dirty="0" smtClean="0">
                <a:solidFill>
                  <a:schemeClr val="accent1">
                    <a:lumMod val="75000"/>
                  </a:schemeClr>
                </a:solidFill>
              </a:rPr>
              <a:t>I suoi punti di attenzione</a:t>
            </a:r>
            <a:endParaRPr lang="it-IT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8274" y="2636912"/>
            <a:ext cx="334617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dirty="0" smtClean="0"/>
              <a:t>Contenuti</a:t>
            </a:r>
            <a:endParaRPr lang="it-IT" sz="3600" dirty="0"/>
          </a:p>
        </p:txBody>
      </p:sp>
      <p:sp>
        <p:nvSpPr>
          <p:cNvPr id="12" name="Rectangle 11"/>
          <p:cNvSpPr/>
          <p:nvPr/>
        </p:nvSpPr>
        <p:spPr>
          <a:xfrm>
            <a:off x="5626639" y="4109928"/>
            <a:ext cx="3193834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dirty="0" smtClean="0"/>
              <a:t>Occorre inserire le informazioni!</a:t>
            </a:r>
            <a:endParaRPr lang="it-IT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</a:t>
            </a:r>
            <a:r>
              <a:rPr lang="en-US" dirty="0" err="1" smtClean="0"/>
              <a:t>l’assistente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34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19" y="2224764"/>
            <a:ext cx="37017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smtClean="0">
                <a:solidFill>
                  <a:schemeClr val="accent1">
                    <a:lumMod val="75000"/>
                  </a:schemeClr>
                </a:solidFill>
              </a:rPr>
              <a:t> Una chat bot?</a:t>
            </a:r>
            <a:endParaRPr lang="it-IT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96734" y="1930476"/>
            <a:ext cx="319383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By 2022, 70% of </a:t>
            </a:r>
            <a:r>
              <a:rPr lang="it-IT" dirty="0" err="1"/>
              <a:t>white-collar</a:t>
            </a:r>
            <a:r>
              <a:rPr lang="it-IT" dirty="0"/>
              <a:t> </a:t>
            </a:r>
            <a:r>
              <a:rPr lang="it-IT" dirty="0" err="1"/>
              <a:t>workers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interact</a:t>
            </a:r>
            <a:r>
              <a:rPr lang="it-IT" dirty="0"/>
              <a:t> with </a:t>
            </a:r>
            <a:r>
              <a:rPr lang="it-IT" dirty="0" err="1"/>
              <a:t>conversational</a:t>
            </a:r>
            <a:r>
              <a:rPr lang="it-IT" dirty="0"/>
              <a:t> </a:t>
            </a:r>
            <a:r>
              <a:rPr lang="it-IT" dirty="0" err="1"/>
              <a:t>platforms</a:t>
            </a:r>
            <a:r>
              <a:rPr lang="it-IT" dirty="0"/>
              <a:t> on a </a:t>
            </a:r>
            <a:r>
              <a:rPr lang="it-IT" dirty="0" err="1"/>
              <a:t>daily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expected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on par with the </a:t>
            </a:r>
            <a:r>
              <a:rPr lang="it-IT" dirty="0" err="1"/>
              <a:t>increase</a:t>
            </a:r>
            <a:r>
              <a:rPr lang="it-IT" dirty="0"/>
              <a:t> of </a:t>
            </a:r>
            <a:r>
              <a:rPr lang="it-IT" dirty="0" err="1"/>
              <a:t>millennials</a:t>
            </a:r>
            <a:r>
              <a:rPr lang="it-IT" dirty="0"/>
              <a:t> in the </a:t>
            </a:r>
            <a:r>
              <a:rPr lang="it-IT" dirty="0" err="1"/>
              <a:t>workplace</a:t>
            </a:r>
            <a:r>
              <a:rPr lang="it-IT" dirty="0"/>
              <a:t>.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chatbots</a:t>
            </a:r>
            <a:r>
              <a:rPr lang="it-IT" dirty="0"/>
              <a:t> </a:t>
            </a:r>
            <a:r>
              <a:rPr lang="it-IT" dirty="0" err="1"/>
              <a:t>cater</a:t>
            </a:r>
            <a:r>
              <a:rPr lang="it-IT" dirty="0"/>
              <a:t> to </a:t>
            </a:r>
            <a:r>
              <a:rPr lang="it-IT" dirty="0" err="1"/>
              <a:t>millennials</a:t>
            </a:r>
            <a:r>
              <a:rPr lang="it-IT" dirty="0"/>
              <a:t>’ </a:t>
            </a:r>
            <a:r>
              <a:rPr lang="it-IT" dirty="0" err="1"/>
              <a:t>demand</a:t>
            </a:r>
            <a:r>
              <a:rPr lang="it-IT" dirty="0"/>
              <a:t> for </a:t>
            </a:r>
            <a:r>
              <a:rPr lang="it-IT" dirty="0" err="1"/>
              <a:t>instant</a:t>
            </a:r>
            <a:r>
              <a:rPr lang="it-IT" dirty="0"/>
              <a:t>,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connections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up to date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times</a:t>
            </a:r>
            <a:r>
              <a:rPr lang="it-IT" dirty="0"/>
              <a:t>, </a:t>
            </a:r>
            <a:r>
              <a:rPr lang="it-IT" dirty="0" err="1"/>
              <a:t>millennials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 large impact on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and 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quickly</a:t>
            </a:r>
            <a:r>
              <a:rPr lang="it-IT" dirty="0"/>
              <a:t> </a:t>
            </a:r>
            <a:r>
              <a:rPr lang="it-IT" dirty="0" err="1"/>
              <a:t>organizations</a:t>
            </a:r>
            <a:r>
              <a:rPr lang="it-IT" dirty="0"/>
              <a:t> </a:t>
            </a:r>
            <a:r>
              <a:rPr lang="it-IT" dirty="0" err="1"/>
              <a:t>adopt</a:t>
            </a:r>
            <a:r>
              <a:rPr lang="it-IT" dirty="0"/>
              <a:t> the </a:t>
            </a:r>
            <a:r>
              <a:rPr lang="it-IT" dirty="0" err="1"/>
              <a:t>technology</a:t>
            </a:r>
            <a:r>
              <a:rPr lang="it-IT" dirty="0"/>
              <a:t>. </a:t>
            </a:r>
            <a:endParaRPr lang="it-IT" dirty="0" smtClean="0"/>
          </a:p>
          <a:p>
            <a:r>
              <a:rPr lang="it-IT" dirty="0"/>
              <a:t> </a:t>
            </a:r>
          </a:p>
          <a:p>
            <a:r>
              <a:rPr lang="it-IT" sz="1400" dirty="0"/>
              <a:t>Read more: </a:t>
            </a:r>
            <a:r>
              <a:rPr lang="it-IT" sz="1400" dirty="0">
                <a:hlinkClick r:id="rId3"/>
              </a:rPr>
              <a:t>Gartner Top Technologies and Trends Driving the Digital </a:t>
            </a:r>
            <a:r>
              <a:rPr lang="it-IT" sz="1400" dirty="0" smtClean="0">
                <a:hlinkClick r:id="rId3"/>
              </a:rPr>
              <a:t>Workplace</a:t>
            </a:r>
            <a:endParaRPr lang="it-IT" sz="1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/>
              <a:t>L</a:t>
            </a:r>
            <a:r>
              <a:rPr lang="en-US" dirty="0" err="1" smtClean="0"/>
              <a:t>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r>
              <a:rPr lang="en-US" dirty="0" smtClean="0"/>
              <a:t>: </a:t>
            </a:r>
            <a:r>
              <a:rPr lang="en-US" dirty="0" err="1" smtClean="0"/>
              <a:t>ultima</a:t>
            </a:r>
            <a:r>
              <a:rPr lang="en-US" dirty="0" smtClean="0"/>
              <a:t> </a:t>
            </a:r>
            <a:r>
              <a:rPr lang="en-US" dirty="0" err="1" smtClean="0"/>
              <a:t>riflessione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700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Artboard 2.jp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96137" y="1700808"/>
            <a:ext cx="3347864" cy="4756693"/>
          </a:xfrm>
          <a:prstGeom prst="rect">
            <a:avLst/>
          </a:prstGeom>
        </p:spPr>
      </p:pic>
      <p:sp>
        <p:nvSpPr>
          <p:cNvPr id="8" name="Right Triangle 7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it-IT" dirty="0" err="1" smtClean="0"/>
              <a:t>GeDI</a:t>
            </a:r>
            <a:endParaRPr lang="en-US" dirty="0" smtClean="0"/>
          </a:p>
        </p:txBody>
      </p:sp>
      <p:pic>
        <p:nvPicPr>
          <p:cNvPr id="36" name="Picture 35" descr="Chatbot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844824"/>
            <a:ext cx="2678341" cy="4797152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7" name="TextBox 46"/>
          <p:cNvSpPr txBox="1"/>
          <p:nvPr/>
        </p:nvSpPr>
        <p:spPr>
          <a:xfrm>
            <a:off x="4355976" y="2204864"/>
            <a:ext cx="468052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it-IT" sz="4000" i="1" dirty="0" smtClean="0"/>
              <a:t>Ciao</a:t>
            </a:r>
            <a:r>
              <a:rPr lang="it-IT" sz="4000" i="1" dirty="0"/>
              <a:t>, sono l'assistente virtuale dell'Università di Genova. </a:t>
            </a:r>
            <a:endParaRPr lang="it-IT" sz="4000" i="1" dirty="0" smtClean="0"/>
          </a:p>
          <a:p>
            <a:pPr>
              <a:lnSpc>
                <a:spcPts val="3000"/>
              </a:lnSpc>
            </a:pPr>
            <a:endParaRPr lang="it-IT" sz="4000" i="1" dirty="0" smtClean="0"/>
          </a:p>
          <a:p>
            <a:pPr>
              <a:lnSpc>
                <a:spcPts val="3000"/>
              </a:lnSpc>
            </a:pPr>
            <a:r>
              <a:rPr lang="it-IT" sz="4000" i="1" dirty="0" smtClean="0">
                <a:solidFill>
                  <a:srgbClr val="FF0000"/>
                </a:solidFill>
              </a:rPr>
              <a:t>Ti ringrazio dell’attenzione!</a:t>
            </a:r>
            <a:endParaRPr lang="it-IT" sz="2000" i="1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95536" y="980728"/>
            <a:ext cx="792088" cy="792088"/>
          </a:xfrm>
          <a:prstGeom prst="rect">
            <a:avLst/>
          </a:prstGeom>
          <a:solidFill>
            <a:srgbClr val="39A0D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2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19" y="2224764"/>
            <a:ext cx="37017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smtClean="0">
                <a:solidFill>
                  <a:schemeClr val="accent1">
                    <a:lumMod val="75000"/>
                  </a:schemeClr>
                </a:solidFill>
              </a:rPr>
              <a:t>I suoi fratelli  famosi</a:t>
            </a:r>
            <a:endParaRPr lang="it-IT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8274" y="2636912"/>
            <a:ext cx="334617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dirty="0" smtClean="0"/>
              <a:t>Google, </a:t>
            </a:r>
            <a:r>
              <a:rPr lang="it-IT" sz="3600" dirty="0" err="1" smtClean="0"/>
              <a:t>Alexa</a:t>
            </a:r>
            <a:r>
              <a:rPr lang="it-IT" sz="3600" dirty="0" smtClean="0"/>
              <a:t>, Siri, </a:t>
            </a:r>
            <a:r>
              <a:rPr lang="it-IT" sz="3600" dirty="0" err="1" smtClean="0"/>
              <a:t>Cortana</a:t>
            </a:r>
            <a:r>
              <a:rPr lang="it-IT" sz="3600" dirty="0" smtClean="0"/>
              <a:t> </a:t>
            </a:r>
            <a:endParaRPr lang="it-IT" sz="3600" dirty="0"/>
          </a:p>
        </p:txBody>
      </p:sp>
      <p:sp>
        <p:nvSpPr>
          <p:cNvPr id="12" name="Rectangle 11"/>
          <p:cNvSpPr/>
          <p:nvPr/>
        </p:nvSpPr>
        <p:spPr>
          <a:xfrm>
            <a:off x="5626639" y="4109928"/>
            <a:ext cx="3193834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dirty="0" smtClean="0"/>
              <a:t>Non sono solo chat bot, ma sono anche configurabili, </a:t>
            </a:r>
            <a:r>
              <a:rPr lang="it-IT" sz="2400" dirty="0" err="1" smtClean="0"/>
              <a:t>smart</a:t>
            </a:r>
            <a:r>
              <a:rPr lang="it-IT" sz="2400" dirty="0" smtClean="0"/>
              <a:t> speaker  </a:t>
            </a:r>
            <a:endParaRPr lang="it-IT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</a:t>
            </a:r>
            <a:r>
              <a:rPr lang="en-US" dirty="0" err="1" smtClean="0"/>
              <a:t>l’assistente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19" y="2224764"/>
            <a:ext cx="37017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smtClean="0">
                <a:solidFill>
                  <a:schemeClr val="accent1">
                    <a:lumMod val="75000"/>
                  </a:schemeClr>
                </a:solidFill>
              </a:rPr>
              <a:t> Una chat bot?</a:t>
            </a:r>
            <a:endParaRPr lang="it-IT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</a:t>
            </a:r>
            <a:r>
              <a:rPr lang="en-US" dirty="0" err="1" smtClean="0"/>
              <a:t>l’assistente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endParaRPr lang="en-US" dirty="0" smtClean="0"/>
          </a:p>
        </p:txBody>
      </p:sp>
      <p:sp>
        <p:nvSpPr>
          <p:cNvPr id="2" name="CasellaDiTesto 1"/>
          <p:cNvSpPr txBox="1"/>
          <p:nvPr/>
        </p:nvSpPr>
        <p:spPr>
          <a:xfrm>
            <a:off x="5688361" y="3709191"/>
            <a:ext cx="28962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Piattaforme  che simulano e riproducono conversazioni con l’utente.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571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Artboard 2.jp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96137" y="1700808"/>
            <a:ext cx="3347864" cy="4756693"/>
          </a:xfrm>
          <a:prstGeom prst="rect">
            <a:avLst/>
          </a:prstGeom>
        </p:spPr>
      </p:pic>
      <p:sp>
        <p:nvSpPr>
          <p:cNvPr id="8" name="Right Triangle 7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it-IT" dirty="0" err="1"/>
              <a:t>GeDI</a:t>
            </a:r>
            <a:r>
              <a:rPr lang="it-IT" dirty="0"/>
              <a:t> </a:t>
            </a:r>
            <a:r>
              <a:rPr lang="it-IT" dirty="0" smtClean="0"/>
              <a:t>STUDENTS: OGGI</a:t>
            </a:r>
            <a:endParaRPr lang="en-US" dirty="0" smtClean="0"/>
          </a:p>
        </p:txBody>
      </p:sp>
      <p:pic>
        <p:nvPicPr>
          <p:cNvPr id="36" name="Picture 35" descr="Chatbot_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844824"/>
            <a:ext cx="2678341" cy="4797152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7" name="TextBox 46"/>
          <p:cNvSpPr txBox="1"/>
          <p:nvPr/>
        </p:nvSpPr>
        <p:spPr>
          <a:xfrm>
            <a:off x="4355976" y="2204864"/>
            <a:ext cx="388843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it-IT" sz="2400" dirty="0" smtClean="0"/>
              <a:t>Gli studenti accedono da </a:t>
            </a:r>
            <a:r>
              <a:rPr lang="it-IT" sz="2400" dirty="0" err="1" smtClean="0"/>
              <a:t>Webstudenti</a:t>
            </a:r>
            <a:endParaRPr lang="it-IT" sz="2400" dirty="0"/>
          </a:p>
          <a:p>
            <a:pPr>
              <a:lnSpc>
                <a:spcPts val="3000"/>
              </a:lnSpc>
            </a:pPr>
            <a:r>
              <a:rPr lang="it-IT" sz="2000" i="1" dirty="0"/>
              <a:t>Ciao, sono l'assistente virtuale dell'Università di Genova. Dimmi per quale argomento ti serve aiuto: Segreterie (iscrizioni - pratiche - certificazioni), Tasse e Benefìci, Stage e Tirocini, Internazionalizzazione (Mobilità internazionale e studenti stranieri), Post laurea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19" y="2224764"/>
            <a:ext cx="37017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smtClean="0">
                <a:solidFill>
                  <a:schemeClr val="accent1">
                    <a:lumMod val="75000"/>
                  </a:schemeClr>
                </a:solidFill>
              </a:rPr>
              <a:t>17023</a:t>
            </a:r>
            <a:endParaRPr lang="it-IT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8274" y="2636912"/>
            <a:ext cx="3274166" cy="887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dirty="0" smtClean="0"/>
              <a:t>Interazioni dalla </a:t>
            </a:r>
            <a:br>
              <a:rPr lang="it-IT" sz="3600" dirty="0" smtClean="0"/>
            </a:br>
            <a:r>
              <a:rPr lang="it-IT" sz="3600" dirty="0" smtClean="0"/>
              <a:t>messa in linea  </a:t>
            </a:r>
            <a:endParaRPr lang="it-IT" sz="3600" dirty="0"/>
          </a:p>
        </p:txBody>
      </p:sp>
      <p:sp>
        <p:nvSpPr>
          <p:cNvPr id="12" name="Rectangle 11"/>
          <p:cNvSpPr/>
          <p:nvPr/>
        </p:nvSpPr>
        <p:spPr>
          <a:xfrm>
            <a:off x="5626638" y="4109928"/>
            <a:ext cx="3409858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dirty="0" smtClean="0"/>
              <a:t>Di cui</a:t>
            </a:r>
          </a:p>
          <a:p>
            <a:pPr>
              <a:lnSpc>
                <a:spcPts val="2500"/>
              </a:lnSpc>
            </a:pPr>
            <a:endParaRPr lang="it-IT" sz="2400" dirty="0" smtClean="0"/>
          </a:p>
          <a:p>
            <a:pPr>
              <a:lnSpc>
                <a:spcPts val="2500"/>
              </a:lnSpc>
            </a:pPr>
            <a:endParaRPr lang="it-IT" sz="8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500"/>
              </a:lnSpc>
            </a:pPr>
            <a:r>
              <a:rPr lang="it-IT" sz="8800" b="1" dirty="0" smtClean="0">
                <a:solidFill>
                  <a:schemeClr val="accent1">
                    <a:lumMod val="75000"/>
                  </a:schemeClr>
                </a:solidFill>
              </a:rPr>
              <a:t>9.956</a:t>
            </a:r>
          </a:p>
          <a:p>
            <a:pPr>
              <a:lnSpc>
                <a:spcPts val="2500"/>
              </a:lnSpc>
            </a:pPr>
            <a:r>
              <a:rPr lang="it-IT" sz="2400" dirty="0" smtClean="0"/>
              <a:t>con interazioni hanno proseguito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STUDENTS: INTERAZIONI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92080" y="3337828"/>
            <a:ext cx="2960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accent6"/>
                </a:solidFill>
              </a:rPr>
              <a:t>30 LUG 2019 </a:t>
            </a:r>
            <a:r>
              <a:rPr lang="it-IT" sz="2800" dirty="0" smtClean="0">
                <a:solidFill>
                  <a:schemeClr val="accent6"/>
                </a:solidFill>
              </a:rPr>
              <a:t>17:15</a:t>
            </a:r>
            <a:endParaRPr lang="it-IT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EE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it-IT" dirty="0" smtClean="0"/>
              <a:t>GEDI STUDENTS: DATI SULLE INTERAZIONI</a:t>
            </a:r>
            <a:endParaRPr lang="en-US" dirty="0" smtClean="0"/>
          </a:p>
        </p:txBody>
      </p:sp>
      <p:pic>
        <p:nvPicPr>
          <p:cNvPr id="28" name="Picture 27" descr="PPTArtboard 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149080"/>
            <a:ext cx="1202541" cy="1354975"/>
          </a:xfrm>
          <a:prstGeom prst="rect">
            <a:avLst/>
          </a:prstGeom>
        </p:spPr>
      </p:pic>
      <p:pic>
        <p:nvPicPr>
          <p:cNvPr id="29" name="Picture 28" descr="PPTArtboard 1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293096"/>
            <a:ext cx="1202541" cy="1202541"/>
          </a:xfrm>
          <a:prstGeom prst="rect">
            <a:avLst/>
          </a:prstGeom>
        </p:spPr>
      </p:pic>
      <p:pic>
        <p:nvPicPr>
          <p:cNvPr id="30" name="Picture 29" descr="PPTArtboard 19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>
            <a:off x="3275856" y="2204864"/>
            <a:ext cx="0" cy="3445279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07904" y="2050970"/>
            <a:ext cx="17281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Numero</a:t>
            </a:r>
          </a:p>
          <a:p>
            <a:pPr algn="ctr"/>
            <a:r>
              <a:rPr lang="it-IT" sz="2400" dirty="0" smtClean="0"/>
              <a:t>giornaliero </a:t>
            </a:r>
          </a:p>
          <a:p>
            <a:pPr algn="ctr"/>
            <a:r>
              <a:rPr lang="it-IT" sz="2400" dirty="0" smtClean="0"/>
              <a:t>massimo di </a:t>
            </a:r>
          </a:p>
          <a:p>
            <a:pPr algn="ctr"/>
            <a:r>
              <a:rPr lang="it-IT" sz="2400" dirty="0" smtClean="0"/>
              <a:t>interazioni </a:t>
            </a:r>
          </a:p>
          <a:p>
            <a:pPr algn="ctr"/>
            <a:r>
              <a:rPr lang="it-IT" sz="2400" b="1" dirty="0" smtClean="0">
                <a:solidFill>
                  <a:schemeClr val="accent6"/>
                </a:solidFill>
              </a:rPr>
              <a:t>16 SET 2019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 algn="ctr"/>
            <a:r>
              <a:rPr lang="it-IT" sz="6000" b="1" dirty="0" smtClean="0">
                <a:solidFill>
                  <a:schemeClr val="accent1">
                    <a:lumMod val="75000"/>
                  </a:schemeClr>
                </a:solidFill>
              </a:rPr>
              <a:t>905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84168" y="2050970"/>
            <a:ext cx="201622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Numero</a:t>
            </a:r>
          </a:p>
          <a:p>
            <a:pPr algn="ctr"/>
            <a:r>
              <a:rPr lang="it-IT" sz="2400" dirty="0" smtClean="0"/>
              <a:t>giornaliero </a:t>
            </a:r>
          </a:p>
          <a:p>
            <a:pPr algn="ctr"/>
            <a:r>
              <a:rPr lang="it-IT" sz="2400" u="sng" dirty="0" smtClean="0"/>
              <a:t>medio</a:t>
            </a:r>
            <a:r>
              <a:rPr lang="it-IT" sz="2400" dirty="0" smtClean="0"/>
              <a:t> di </a:t>
            </a:r>
          </a:p>
          <a:p>
            <a:pPr algn="ctr"/>
            <a:r>
              <a:rPr lang="it-IT" sz="2400" dirty="0" smtClean="0"/>
              <a:t>interazioni </a:t>
            </a:r>
          </a:p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 algn="ctr"/>
            <a:r>
              <a:rPr lang="it-IT" sz="6000" b="1" dirty="0" smtClean="0">
                <a:solidFill>
                  <a:schemeClr val="accent1">
                    <a:lumMod val="75000"/>
                  </a:schemeClr>
                </a:solidFill>
              </a:rPr>
              <a:t>332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,36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EE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ight Triangle 21"/>
          <p:cNvSpPr/>
          <p:nvPr/>
        </p:nvSpPr>
        <p:spPr>
          <a:xfrm>
            <a:off x="0" y="3645024"/>
            <a:ext cx="5868144" cy="3212976"/>
          </a:xfrm>
          <a:prstGeom prst="rtTriangle">
            <a:avLst/>
          </a:prstGeom>
          <a:solidFill>
            <a:srgbClr val="E9E7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ight Triangle 22"/>
          <p:cNvSpPr/>
          <p:nvPr/>
        </p:nvSpPr>
        <p:spPr>
          <a:xfrm rot="10800000">
            <a:off x="3275856" y="1628800"/>
            <a:ext cx="5868144" cy="3212976"/>
          </a:xfrm>
          <a:prstGeom prst="rtTriangle">
            <a:avLst/>
          </a:prstGeom>
          <a:solidFill>
            <a:srgbClr val="F0E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it-IT" dirty="0" smtClean="0"/>
              <a:t>ARGOMENTI DI 1° LIVELLO SCELTI</a:t>
            </a:r>
            <a:endParaRPr lang="en-US" dirty="0" smtClean="0"/>
          </a:p>
        </p:txBody>
      </p:sp>
      <p:pic>
        <p:nvPicPr>
          <p:cNvPr id="10" name="Picture 9" descr="PPTArtboard 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9777" y="2348880"/>
            <a:ext cx="1016232" cy="1016232"/>
          </a:xfrm>
          <a:prstGeom prst="rect">
            <a:avLst/>
          </a:prstGeom>
        </p:spPr>
      </p:pic>
      <p:pic>
        <p:nvPicPr>
          <p:cNvPr id="11" name="Picture 10" descr="PPTArtboard 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48375" y="3050958"/>
            <a:ext cx="1016232" cy="1016232"/>
          </a:xfrm>
          <a:prstGeom prst="rect">
            <a:avLst/>
          </a:prstGeom>
        </p:spPr>
      </p:pic>
      <p:pic>
        <p:nvPicPr>
          <p:cNvPr id="13" name="Picture 12" descr="PPTArtboard 1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26973" y="3753036"/>
            <a:ext cx="1016232" cy="1016232"/>
          </a:xfrm>
          <a:prstGeom prst="rect">
            <a:avLst/>
          </a:prstGeom>
        </p:spPr>
      </p:pic>
      <p:pic>
        <p:nvPicPr>
          <p:cNvPr id="15" name="Picture 14" descr="PPTArtboard 1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5571" y="4455114"/>
            <a:ext cx="1016232" cy="1016232"/>
          </a:xfrm>
          <a:prstGeom prst="rect">
            <a:avLst/>
          </a:prstGeom>
        </p:spPr>
      </p:pic>
      <p:pic>
        <p:nvPicPr>
          <p:cNvPr id="16" name="Picture 15" descr="PPTArtboard 1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5157192"/>
            <a:ext cx="1016232" cy="101623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969777" y="1871826"/>
            <a:ext cx="244868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3375</a:t>
            </a:r>
            <a:r>
              <a:rPr lang="it-IT" sz="2400" dirty="0" smtClean="0"/>
              <a:t> segreterie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95736" y="2591906"/>
            <a:ext cx="183037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5354</a:t>
            </a:r>
            <a:r>
              <a:rPr lang="it-IT" sz="2400" dirty="0" smtClean="0"/>
              <a:t> tasse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91880" y="3311986"/>
            <a:ext cx="277640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428</a:t>
            </a:r>
            <a:r>
              <a:rPr lang="it-IT" sz="2400" dirty="0" smtClean="0"/>
              <a:t> stage e tirocini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788024" y="4032066"/>
            <a:ext cx="371595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245</a:t>
            </a:r>
            <a:r>
              <a:rPr lang="it-IT" sz="2400" dirty="0" smtClean="0"/>
              <a:t> internazionalizzazione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84168" y="4725144"/>
            <a:ext cx="237808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554</a:t>
            </a:r>
            <a:r>
              <a:rPr lang="it-IT" sz="2400" dirty="0" smtClean="0"/>
              <a:t> post-laurea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19" y="2224764"/>
            <a:ext cx="37017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b="1" dirty="0" smtClean="0">
                <a:solidFill>
                  <a:schemeClr val="accent1">
                    <a:lumMod val="75000"/>
                  </a:schemeClr>
                </a:solidFill>
              </a:rPr>
              <a:t>I suoi punti di forza</a:t>
            </a:r>
            <a:endParaRPr lang="it-IT" sz="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8274" y="2636912"/>
            <a:ext cx="334617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dirty="0" smtClean="0"/>
              <a:t>Linguaggio naturale, sintesi, istantaneità</a:t>
            </a:r>
            <a:endParaRPr lang="it-IT" sz="3600" dirty="0"/>
          </a:p>
        </p:txBody>
      </p:sp>
      <p:sp>
        <p:nvSpPr>
          <p:cNvPr id="12" name="Rectangle 11"/>
          <p:cNvSpPr/>
          <p:nvPr/>
        </p:nvSpPr>
        <p:spPr>
          <a:xfrm>
            <a:off x="5626638" y="4175065"/>
            <a:ext cx="3517361" cy="169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dirty="0" smtClean="0"/>
              <a:t>Può essere la base di conoscenza per tutti i punti in cui si forniscono informazione (unica, standardizzata,</a:t>
            </a:r>
            <a:r>
              <a:rPr lang="mr-IN" sz="2400" dirty="0" smtClean="0"/>
              <a:t>…</a:t>
            </a:r>
            <a:r>
              <a:rPr lang="it-IT" sz="2400" dirty="0" smtClean="0"/>
              <a:t>.)</a:t>
            </a:r>
            <a:endParaRPr lang="it-IT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</a:t>
            </a:r>
            <a:r>
              <a:rPr lang="en-US" dirty="0" err="1" smtClean="0"/>
              <a:t>l’assistente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13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>
            <a:off x="0" y="2348880"/>
            <a:ext cx="7992888" cy="4536504"/>
          </a:xfrm>
          <a:prstGeom prst="rtTriangle">
            <a:avLst/>
          </a:prstGeom>
          <a:solidFill>
            <a:srgbClr val="F0E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6" descr="PPTArtboard 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2210304" cy="36923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649" y="2224764"/>
            <a:ext cx="43498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b="1" dirty="0" smtClean="0">
                <a:solidFill>
                  <a:schemeClr val="accent1">
                    <a:lumMod val="75000"/>
                  </a:schemeClr>
                </a:solidFill>
              </a:rPr>
              <a:t>I suoi punti di attenzione</a:t>
            </a:r>
            <a:endParaRPr lang="it-IT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8274" y="2636912"/>
            <a:ext cx="334617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3600" dirty="0" smtClean="0"/>
              <a:t>Monitoraggio continuo</a:t>
            </a:r>
            <a:endParaRPr lang="it-IT" sz="3600" dirty="0"/>
          </a:p>
        </p:txBody>
      </p:sp>
      <p:sp>
        <p:nvSpPr>
          <p:cNvPr id="12" name="Rectangle 11"/>
          <p:cNvSpPr/>
          <p:nvPr/>
        </p:nvSpPr>
        <p:spPr>
          <a:xfrm>
            <a:off x="5626639" y="4109928"/>
            <a:ext cx="3193834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dirty="0" smtClean="0"/>
              <a:t>Occorre monitorare i dati e i contenuti degli accessi!</a:t>
            </a:r>
            <a:endParaRPr lang="it-IT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36096" y="3849943"/>
            <a:ext cx="0" cy="18002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1259632" y="1052737"/>
            <a:ext cx="78843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3200" b="1">
                <a:solidFill>
                  <a:schemeClr val="accent6"/>
                </a:solidFill>
              </a:defRPr>
            </a:lvl1pPr>
            <a:lvl2pPr marL="0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err="1" smtClean="0"/>
              <a:t>GeDI</a:t>
            </a:r>
            <a:r>
              <a:rPr lang="en-US" dirty="0" smtClean="0"/>
              <a:t> </a:t>
            </a:r>
            <a:r>
              <a:rPr lang="en-US" dirty="0" err="1" smtClean="0"/>
              <a:t>l’assistente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5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361</Words>
  <Application>Microsoft Macintosh PowerPoint</Application>
  <PresentationFormat>Presentazione su schermo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Mangal</vt:lpstr>
      <vt:lpstr>Arial</vt:lpstr>
      <vt:lpstr>Office Theme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Giordano</dc:creator>
  <cp:lastModifiedBy>Utente di Microsoft Office</cp:lastModifiedBy>
  <cp:revision>25</cp:revision>
  <dcterms:created xsi:type="dcterms:W3CDTF">2019-09-28T15:03:05Z</dcterms:created>
  <dcterms:modified xsi:type="dcterms:W3CDTF">2019-10-02T12:39:20Z</dcterms:modified>
</cp:coreProperties>
</file>